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</p:sldMasterIdLst>
  <p:notesMasterIdLst>
    <p:notesMasterId r:id="rId32"/>
  </p:notesMasterIdLst>
  <p:handoutMasterIdLst>
    <p:handoutMasterId r:id="rId33"/>
  </p:handoutMasterIdLst>
  <p:sldIdLst>
    <p:sldId id="266" r:id="rId6"/>
    <p:sldId id="363" r:id="rId7"/>
    <p:sldId id="285" r:id="rId8"/>
    <p:sldId id="362" r:id="rId9"/>
    <p:sldId id="361" r:id="rId10"/>
    <p:sldId id="360" r:id="rId11"/>
    <p:sldId id="364" r:id="rId12"/>
    <p:sldId id="366" r:id="rId13"/>
    <p:sldId id="365" r:id="rId14"/>
    <p:sldId id="367" r:id="rId15"/>
    <p:sldId id="368" r:id="rId16"/>
    <p:sldId id="378" r:id="rId17"/>
    <p:sldId id="369" r:id="rId18"/>
    <p:sldId id="372" r:id="rId19"/>
    <p:sldId id="375" r:id="rId20"/>
    <p:sldId id="379" r:id="rId21"/>
    <p:sldId id="380" r:id="rId22"/>
    <p:sldId id="370" r:id="rId23"/>
    <p:sldId id="371" r:id="rId24"/>
    <p:sldId id="373" r:id="rId25"/>
    <p:sldId id="376" r:id="rId26"/>
    <p:sldId id="381" r:id="rId27"/>
    <p:sldId id="382" r:id="rId28"/>
    <p:sldId id="385" r:id="rId29"/>
    <p:sldId id="383" r:id="rId30"/>
    <p:sldId id="384" r:id="rId31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buClr>
        <a:schemeClr val="accent1"/>
      </a:buClr>
      <a:buFont typeface="Times" pitchFamily="18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chemeClr val="accent1"/>
      </a:buClr>
      <a:buFont typeface="Times" pitchFamily="18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chemeClr val="accent1"/>
      </a:buClr>
      <a:buFont typeface="Times" pitchFamily="18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chemeClr val="accent1"/>
      </a:buClr>
      <a:buFont typeface="Times" pitchFamily="18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chemeClr val="accent1"/>
      </a:buClr>
      <a:buFont typeface="Times" pitchFamily="18" charset="0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C0C0C0"/>
    <a:srgbClr val="7D4A1B"/>
    <a:srgbClr val="AD5803"/>
    <a:srgbClr val="993300"/>
    <a:srgbClr val="FECD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6070" autoAdjust="0"/>
  </p:normalViewPr>
  <p:slideViewPr>
    <p:cSldViewPr snapToGrid="0">
      <p:cViewPr varScale="1">
        <p:scale>
          <a:sx n="100" d="100"/>
          <a:sy n="100" d="100"/>
        </p:scale>
        <p:origin x="1736" y="480"/>
      </p:cViewPr>
      <p:guideLst>
        <p:guide orient="horz" pos="1179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3013"/>
            <a:ext cx="30527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63013"/>
            <a:ext cx="30527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FontTx/>
              <a:buNone/>
              <a:defRPr/>
            </a:lvl1pPr>
          </a:lstStyle>
          <a:p>
            <a:pPr>
              <a:defRPr/>
            </a:pPr>
            <a:fld id="{BE8EB5DF-1FC6-4739-9FB5-F2EAB036A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527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7388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8788" y="4430713"/>
            <a:ext cx="61055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3013"/>
            <a:ext cx="305276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l" defTabSz="917575">
              <a:spcBef>
                <a:spcPct val="0"/>
              </a:spcBef>
              <a:buClrTx/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63013"/>
            <a:ext cx="305276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1" tIns="45815" rIns="91631" bIns="45815" numCol="1" anchor="b" anchorCtr="0" compatLnSpc="1">
            <a:prstTxWarp prst="textNoShape">
              <a:avLst/>
            </a:prstTxWarp>
          </a:bodyPr>
          <a:lstStyle>
            <a:lvl1pPr algn="r" defTabSz="917575">
              <a:spcBef>
                <a:spcPct val="0"/>
              </a:spcBef>
              <a:buClrTx/>
              <a:buFontTx/>
              <a:buNone/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E82C99-9BB0-44BB-B84A-0D52AB472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indent="-17145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5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5C255-A43C-41CF-8A97-374207318BE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FFA7E-C8B3-433D-A795-6DC2DFAF415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5025" cy="3484563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lIns="91588" tIns="45794" rIns="91588" bIns="45794"/>
          <a:lstStyle/>
          <a:p>
            <a:pPr marL="0" indent="0"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FFA7E-C8B3-433D-A795-6DC2DFAF41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5025" cy="3484563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lIns="91588" tIns="45794" rIns="91588" bIns="45794"/>
          <a:lstStyle/>
          <a:p>
            <a:pPr marL="0" indent="0"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F55A7-7C62-4010-823B-95FDBAEA71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5025" cy="3484563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 lIns="91588" tIns="45794" rIns="91588" bIns="45794"/>
          <a:lstStyle/>
          <a:p>
            <a:pPr marL="0" indent="0"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hds_wrd_3C_po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525" y="1577975"/>
            <a:ext cx="63769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Rectangle 5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369419" y="3418114"/>
            <a:ext cx="6400800" cy="778388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6022" name="Rectangle 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839686" y="4521739"/>
            <a:ext cx="5486400" cy="769300"/>
          </a:xfrm>
        </p:spPr>
        <p:txBody>
          <a:bodyPr anchor="ctr"/>
          <a:lstStyle>
            <a:lvl1pPr marL="0" indent="0" algn="ctr">
              <a:buFont typeface="Times" pitchFamily="18" charset="0"/>
              <a:buNone/>
              <a:defRPr sz="2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223838"/>
            <a:ext cx="2173288" cy="5830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223838"/>
            <a:ext cx="6367462" cy="5830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223838"/>
            <a:ext cx="8693150" cy="5830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8050"/>
            <a:ext cx="42703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908050"/>
            <a:ext cx="42703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1" name="Rectangle 39"/>
          <p:cNvSpPr>
            <a:spLocks noChangeArrowheads="1"/>
          </p:cNvSpPr>
          <p:nvPr/>
        </p:nvSpPr>
        <p:spPr bwMode="auto">
          <a:xfrm>
            <a:off x="233363" y="231775"/>
            <a:ext cx="8707437" cy="576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8050"/>
            <a:ext cx="869315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23838"/>
            <a:ext cx="64785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6972300" y="652145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buClrTx/>
              <a:buFontTx/>
              <a:buNone/>
              <a:defRPr/>
            </a:pPr>
            <a:fld id="{553775F5-745A-40A4-AFAB-8D671C0095C5}" type="slidenum">
              <a:rPr lang="en-US" sz="1000" b="1"/>
              <a:pPr algn="r">
                <a:spcBef>
                  <a:spcPct val="0"/>
                </a:spcBef>
                <a:buClrTx/>
                <a:buFontTx/>
                <a:buNone/>
                <a:defRPr/>
              </a:pPr>
              <a:t>‹#›</a:t>
            </a:fld>
            <a:endParaRPr lang="en-US" sz="1000" b="1"/>
          </a:p>
        </p:txBody>
      </p:sp>
      <p:pic>
        <p:nvPicPr>
          <p:cNvPr id="1030" name="Picture 20" descr="hds_wrd_3C_p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62825" y="6386513"/>
            <a:ext cx="13589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8125" y="6197600"/>
            <a:ext cx="6845300" cy="498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85000"/>
              </a:lnSpc>
              <a:spcBef>
                <a:spcPct val="0"/>
              </a:spcBef>
              <a:buClrTx/>
              <a:buFontTx/>
              <a:buNone/>
              <a:defRPr sz="2000" b="1" dirty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5029" name="Rectangle 37"/>
          <p:cNvSpPr>
            <a:spLocks noChangeArrowheads="1"/>
          </p:cNvSpPr>
          <p:nvPr/>
        </p:nvSpPr>
        <p:spPr bwMode="auto">
          <a:xfrm>
            <a:off x="239713" y="6156325"/>
            <a:ext cx="8696325" cy="428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>
            <a:off x="231775" y="798513"/>
            <a:ext cx="8716963" cy="4286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5033" name="Rectangle 41"/>
          <p:cNvSpPr>
            <a:spLocks noChangeArrowheads="1"/>
          </p:cNvSpPr>
          <p:nvPr/>
        </p:nvSpPr>
        <p:spPr bwMode="auto">
          <a:xfrm>
            <a:off x="3554413" y="6662738"/>
            <a:ext cx="2017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1"/>
              <a:t>HD Supply Proprietary &amp; Confidential </a:t>
            </a:r>
          </a:p>
        </p:txBody>
      </p:sp>
      <p:pic>
        <p:nvPicPr>
          <p:cNvPr id="1035" name="Picture 42" descr="HDS_Fac_Main_4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9738" y="279400"/>
            <a:ext cx="210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4175" y="3319463"/>
            <a:ext cx="8262938" cy="725487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C000"/>
                </a:solidFill>
              </a:rPr>
              <a:t>K&amp;B Category Strategy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376238" y="4125913"/>
            <a:ext cx="8297862" cy="920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2">
                  <a:gamma/>
                  <a:tint val="31373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1473961"/>
            <a:ext cx="3766782" cy="4148918"/>
          </a:xfrm>
        </p:spPr>
        <p:txBody>
          <a:bodyPr/>
          <a:lstStyle/>
          <a:p>
            <a:pPr>
              <a:buClrTx/>
            </a:pPr>
            <a:r>
              <a:rPr lang="en-US" b="0" dirty="0"/>
              <a:t>K&amp;B Quick Notes Webinars</a:t>
            </a:r>
          </a:p>
          <a:p>
            <a:pPr>
              <a:buClrTx/>
            </a:pPr>
            <a:r>
              <a:rPr lang="en-US" b="0" dirty="0"/>
              <a:t>Micro-Market Strategies</a:t>
            </a:r>
          </a:p>
          <a:p>
            <a:pPr>
              <a:buClrTx/>
            </a:pPr>
            <a:r>
              <a:rPr lang="en-US" b="0" dirty="0"/>
              <a:t>K&amp;B Road-Show</a:t>
            </a:r>
          </a:p>
          <a:p>
            <a:pPr>
              <a:buClrTx/>
            </a:pPr>
            <a:r>
              <a:rPr lang="en-US" b="0" dirty="0"/>
              <a:t>Water Heater Industry Captains</a:t>
            </a:r>
          </a:p>
          <a:p>
            <a:pPr>
              <a:buClrTx/>
            </a:pPr>
            <a:r>
              <a:rPr lang="en-US" b="0" dirty="0"/>
              <a:t>Industry Specific Penetration Programs</a:t>
            </a:r>
          </a:p>
          <a:p>
            <a:pPr>
              <a:buClrTx/>
            </a:pPr>
            <a:r>
              <a:rPr lang="en-US" b="0" dirty="0"/>
              <a:t>National Account Penetration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Year-Around Activities To Drive Sales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58801" y="1022990"/>
            <a:ext cx="3606231" cy="4062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Ad-Hoc Programs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433500" y="1022990"/>
            <a:ext cx="3606231" cy="40626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400" dirty="0">
                <a:solidFill>
                  <a:schemeClr val="bg1"/>
                </a:solidFill>
              </a:rPr>
              <a:t>Merchandising Initiatives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575175" y="1037563"/>
            <a:ext cx="0" cy="5038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3194" y="1473960"/>
            <a:ext cx="3944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ClrTx/>
              <a:buFont typeface="Wingdings" pitchFamily="2" charset="2"/>
              <a:buChar char="§"/>
            </a:pPr>
            <a:r>
              <a:rPr lang="en-US" sz="2400" dirty="0"/>
              <a:t>Inside Sales </a:t>
            </a:r>
            <a:r>
              <a:rPr lang="en-US" sz="2400" dirty="0" err="1"/>
              <a:t>eCoupons</a:t>
            </a:r>
            <a:endParaRPr lang="en-US" sz="2400" dirty="0"/>
          </a:p>
          <a:p>
            <a:pPr marL="231775" indent="-231775" algn="l">
              <a:buClrTx/>
              <a:buFont typeface="Wingdings" pitchFamily="2" charset="2"/>
              <a:buChar char="§"/>
            </a:pPr>
            <a:r>
              <a:rPr lang="en-US" sz="2400" dirty="0"/>
              <a:t>Big Ticket Category Sales</a:t>
            </a:r>
          </a:p>
          <a:p>
            <a:pPr marL="231775" indent="-231775" algn="l">
              <a:buClrTx/>
              <a:buFont typeface="Wingdings" pitchFamily="2" charset="2"/>
              <a:buChar char="§"/>
            </a:pPr>
            <a:r>
              <a:rPr lang="en-US" sz="2400" dirty="0"/>
              <a:t>Direct Mail Key SKUs</a:t>
            </a:r>
          </a:p>
          <a:p>
            <a:pPr marL="231775" indent="-231775" algn="l">
              <a:buClrTx/>
              <a:buFont typeface="Wingdings" pitchFamily="2" charset="2"/>
              <a:buChar char="§"/>
            </a:pPr>
            <a:r>
              <a:rPr lang="en-US" sz="2400" dirty="0"/>
              <a:t>Claiming To Drive Incremental Sales With Solid Profitability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K&amp;B Quick Notes Webinars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8050"/>
            <a:ext cx="8693150" cy="2599425"/>
          </a:xfrm>
        </p:spPr>
        <p:txBody>
          <a:bodyPr/>
          <a:lstStyle/>
          <a:p>
            <a:r>
              <a:rPr lang="en-US" dirty="0"/>
              <a:t>All The Key Selling Information In One Place</a:t>
            </a:r>
          </a:p>
          <a:p>
            <a:r>
              <a:rPr lang="en-US" dirty="0"/>
              <a:t>Uploaded To </a:t>
            </a:r>
            <a:r>
              <a:rPr lang="en-US" dirty="0" err="1"/>
              <a:t>SalesLink</a:t>
            </a:r>
            <a:r>
              <a:rPr lang="en-US" dirty="0"/>
              <a:t> For Immediate Access</a:t>
            </a:r>
          </a:p>
          <a:p>
            <a:r>
              <a:rPr lang="en-US" dirty="0"/>
              <a:t>Initiating Webinar Calls To Drive Adoption &amp; Increase PK</a:t>
            </a:r>
          </a:p>
          <a:p>
            <a:r>
              <a:rPr lang="en-US" dirty="0"/>
              <a:t>Main Driver Of Market Walks: </a:t>
            </a:r>
          </a:p>
          <a:p>
            <a:pPr lvl="1"/>
            <a:r>
              <a:rPr lang="en-US" dirty="0"/>
              <a:t>Touch 8-10 Sales Rep = 1,000 Properties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Making PK Training 24/7 365 Days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545" t="24201" r="24582" b="13345"/>
          <a:stretch>
            <a:fillRect/>
          </a:stretch>
        </p:blipFill>
        <p:spPr bwMode="auto">
          <a:xfrm>
            <a:off x="286596" y="3725851"/>
            <a:ext cx="3616655" cy="2074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700" t="18350" r="30385" b="7653"/>
          <a:stretch>
            <a:fillRect/>
          </a:stretch>
        </p:blipFill>
        <p:spPr bwMode="auto">
          <a:xfrm>
            <a:off x="4690285" y="3739488"/>
            <a:ext cx="2474784" cy="181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5765" t="17951" r="29561" b="7064"/>
          <a:stretch>
            <a:fillRect/>
          </a:stretch>
        </p:blipFill>
        <p:spPr bwMode="auto">
          <a:xfrm>
            <a:off x="6443282" y="4240687"/>
            <a:ext cx="2509644" cy="1839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ight Arrow 7"/>
          <p:cNvSpPr/>
          <p:nvPr/>
        </p:nvSpPr>
        <p:spPr bwMode="auto">
          <a:xfrm>
            <a:off x="3248167" y="3589362"/>
            <a:ext cx="1433015" cy="2183642"/>
          </a:xfrm>
          <a:prstGeom prst="rightArrow">
            <a:avLst/>
          </a:prstGeom>
          <a:solidFill>
            <a:srgbClr val="FFFF00">
              <a:alpha val="4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7013" marR="0" indent="-227013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Times" pitchFamily="18" charset="0"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Micro-Market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8050"/>
            <a:ext cx="8693150" cy="1917037"/>
          </a:xfrm>
        </p:spPr>
        <p:txBody>
          <a:bodyPr/>
          <a:lstStyle/>
          <a:p>
            <a:r>
              <a:rPr lang="en-US" dirty="0"/>
              <a:t>K&amp;B Quick Notes For Product Knowledge Training</a:t>
            </a:r>
          </a:p>
          <a:p>
            <a:r>
              <a:rPr lang="en-US" dirty="0"/>
              <a:t>Targeted Programs To Drive Activation Of Non-Buyers</a:t>
            </a:r>
          </a:p>
          <a:p>
            <a:r>
              <a:rPr lang="en-US" dirty="0"/>
              <a:t>Target Markets Determined By Low Penetration Of K&amp;B Relative To Penetration Of Faucets/Showerheads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Leverage All Tools To Drive Activation/Penetration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8736" y="2893325"/>
            <a:ext cx="18726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San Jose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Milwaukee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Houston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Orlando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6899" y="2893325"/>
            <a:ext cx="250421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LA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San Diego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Orange County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2400" dirty="0"/>
              <a:t>Oakland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K&amp;B Road Show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Vendor Engagement With Sales Team Drives Long-Term Relationships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363" y="908050"/>
            <a:ext cx="8693150" cy="1070875"/>
          </a:xfrm>
        </p:spPr>
        <p:txBody>
          <a:bodyPr/>
          <a:lstStyle/>
          <a:p>
            <a:r>
              <a:rPr lang="en-US" dirty="0"/>
              <a:t>Mini-Trade Shows At Local Markets</a:t>
            </a:r>
          </a:p>
          <a:p>
            <a:r>
              <a:rPr lang="en-US" dirty="0"/>
              <a:t>Marketing Program Aligned To Vendor Participation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22803" t="20333" r="15000" b="4614"/>
          <a:stretch>
            <a:fillRect/>
          </a:stretch>
        </p:blipFill>
        <p:spPr bwMode="auto">
          <a:xfrm>
            <a:off x="327546" y="2035008"/>
            <a:ext cx="5076967" cy="381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0172" y="2661314"/>
            <a:ext cx="33143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Wingdings" pitchFamily="2" charset="2"/>
              <a:buChar char="Ø"/>
            </a:pPr>
            <a:r>
              <a:rPr lang="en-US" sz="1800" dirty="0"/>
              <a:t>Nashville Sales Up 20% </a:t>
            </a:r>
            <a:r>
              <a:rPr lang="en-US" sz="1800" dirty="0" err="1"/>
              <a:t>YoY</a:t>
            </a:r>
            <a:r>
              <a:rPr lang="en-US" sz="1800" dirty="0"/>
              <a:t> On Participating Vendor SKUs Over 3-Month Period</a:t>
            </a:r>
          </a:p>
          <a:p>
            <a:pPr marL="231775" indent="-231775" algn="l">
              <a:buFont typeface="Wingdings" pitchFamily="2" charset="2"/>
              <a:buChar char="Ø"/>
            </a:pPr>
            <a:r>
              <a:rPr lang="en-US" sz="1800" dirty="0"/>
              <a:t>Sales Team Offered Source Code, But Did Not Choose To Leverage. They Wanted To “Sell”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Heater Industry Captains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Top FARs In Key Markets Get “Recognized” As Water Heater Captain</a:t>
            </a:r>
          </a:p>
          <a:p>
            <a:r>
              <a:rPr lang="en-US" dirty="0"/>
              <a:t>Guerilla Marketing To Drive Bradford White Adoption</a:t>
            </a:r>
          </a:p>
          <a:p>
            <a:r>
              <a:rPr lang="en-US" dirty="0"/>
              <a:t>Allows A National Program To “Look &amp; Feel” Regional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Intense Focus On Regional Markets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545" y="3084391"/>
            <a:ext cx="3616824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Seattle |Bye, Kevin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Las </a:t>
            </a:r>
            <a:r>
              <a:rPr lang="en-US" sz="1800" dirty="0" err="1"/>
              <a:t>Vegas|Clark</a:t>
            </a:r>
            <a:r>
              <a:rPr lang="en-US" sz="1800" dirty="0"/>
              <a:t>, Brian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Detroit|Burlingame</a:t>
            </a:r>
            <a:r>
              <a:rPr lang="en-US" sz="1800" dirty="0"/>
              <a:t>, Douglas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Phoenix |Guidali, Aimee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Ventura|Renna</a:t>
            </a:r>
            <a:r>
              <a:rPr lang="en-US" sz="1800" dirty="0"/>
              <a:t>, Jeffrey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Los Angeles |Hugger, Jonathan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1215" y="3084391"/>
            <a:ext cx="3578287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Portland |Turner, Andrew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Raleigh |Daly, Rebecca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Atlanta|Padgett</a:t>
            </a:r>
            <a:r>
              <a:rPr lang="en-US" sz="1800" dirty="0"/>
              <a:t>, </a:t>
            </a:r>
            <a:r>
              <a:rPr lang="en-US" sz="1800" dirty="0" err="1"/>
              <a:t>Isom</a:t>
            </a:r>
            <a:r>
              <a:rPr lang="en-US" sz="1800" dirty="0"/>
              <a:t>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Nashville|Seigenthaler</a:t>
            </a:r>
            <a:r>
              <a:rPr lang="en-US" sz="1800" dirty="0"/>
              <a:t>, Robert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Riverside |McIntosh, Wayne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Birmingham|Ritter</a:t>
            </a:r>
            <a:r>
              <a:rPr lang="en-US" sz="1800" dirty="0"/>
              <a:t>, Ralph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Specific Penetration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8050"/>
            <a:ext cx="8693150" cy="4182565"/>
          </a:xfrm>
        </p:spPr>
        <p:txBody>
          <a:bodyPr/>
          <a:lstStyle/>
          <a:p>
            <a:pPr>
              <a:buNone/>
            </a:pPr>
            <a:r>
              <a:rPr lang="en-US" dirty="0"/>
              <a:t>Create K&amp;B Relationships With Emerging Verticals</a:t>
            </a:r>
          </a:p>
          <a:p>
            <a:pPr>
              <a:buNone/>
            </a:pPr>
            <a:r>
              <a:rPr lang="en-US" dirty="0"/>
              <a:t>Focus On Categories That Drive Sales</a:t>
            </a:r>
          </a:p>
          <a:p>
            <a:pPr>
              <a:buNone/>
            </a:pPr>
            <a:r>
              <a:rPr lang="en-US" dirty="0"/>
              <a:t>Engage Vendors For Pricing/Marketing Support</a:t>
            </a:r>
          </a:p>
          <a:p>
            <a:pPr>
              <a:buNone/>
            </a:pPr>
            <a:endParaRPr lang="en-US" dirty="0"/>
          </a:p>
          <a:p>
            <a:pPr>
              <a:buClrTx/>
            </a:pPr>
            <a:r>
              <a:rPr lang="en-US" dirty="0"/>
              <a:t>INST: Water Coolers With </a:t>
            </a:r>
            <a:r>
              <a:rPr lang="en-US" dirty="0" err="1"/>
              <a:t>Elkay</a:t>
            </a:r>
            <a:endParaRPr lang="en-US" dirty="0"/>
          </a:p>
          <a:p>
            <a:pPr>
              <a:buClrTx/>
            </a:pPr>
            <a:r>
              <a:rPr lang="en-US" dirty="0"/>
              <a:t>HLTH: Penguin Toilets </a:t>
            </a:r>
          </a:p>
          <a:p>
            <a:pPr>
              <a:buClrTx/>
            </a:pPr>
            <a:r>
              <a:rPr lang="en-US" dirty="0"/>
              <a:t>MFA: Niagara Stealth Into High Water Cost Markets</a:t>
            </a:r>
          </a:p>
          <a:p>
            <a:pPr>
              <a:buClrTx/>
            </a:pPr>
            <a:r>
              <a:rPr lang="en-US" dirty="0"/>
              <a:t>HOSP: Proprietary Toilets Into Major Chains</a:t>
            </a:r>
          </a:p>
          <a:p>
            <a:pPr>
              <a:buClrTx/>
            </a:pPr>
            <a:r>
              <a:rPr lang="en-US" dirty="0"/>
              <a:t>HOSP: Salt Penetration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/>
              <a:t>Accelerate Speed-to-Market On Proven, Successful Programs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Account Penetration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8051"/>
            <a:ext cx="8693150" cy="1712320"/>
          </a:xfrm>
        </p:spPr>
        <p:txBody>
          <a:bodyPr/>
          <a:lstStyle/>
          <a:p>
            <a:r>
              <a:rPr lang="en-US" dirty="0"/>
              <a:t>Work With Select NAMs/RAMs To Drive K&amp;B Into Their Customer Base</a:t>
            </a:r>
          </a:p>
          <a:p>
            <a:r>
              <a:rPr lang="en-US" dirty="0"/>
              <a:t>Target National Accounts by SPU Ranked From Lowest To Highest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Win with National Accounts 1 Account At A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335" y="2825087"/>
            <a:ext cx="4224233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Hawthorne Residential Partners LLC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Royal American Management Inc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DEI Communities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Campus Apartments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Ledic</a:t>
            </a:r>
            <a:r>
              <a:rPr lang="en-US" sz="1800" dirty="0"/>
              <a:t> Management Corp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Preservation Management Inc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2201" y="2825087"/>
            <a:ext cx="3070071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ZRS Management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Atlantic and Pacific Mgmt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Fogelman Mgmt/Corp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Peabody Properties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/>
              <a:t>Millennia Management </a:t>
            </a:r>
          </a:p>
          <a:p>
            <a:pPr marL="228600" indent="-228600" algn="l">
              <a:buClrTx/>
              <a:buFont typeface="Wingdings" pitchFamily="2" charset="2"/>
              <a:buChar char="§"/>
            </a:pPr>
            <a:r>
              <a:rPr lang="en-US" sz="1800" dirty="0" err="1"/>
              <a:t>Picerne</a:t>
            </a:r>
            <a:r>
              <a:rPr lang="en-US" sz="1800" dirty="0"/>
              <a:t> Development Co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Calendar Mapped Out For Accountability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25353" r="54442" b="5132"/>
          <a:stretch>
            <a:fillRect/>
          </a:stretch>
        </p:blipFill>
        <p:spPr bwMode="auto">
          <a:xfrm>
            <a:off x="232012" y="975815"/>
            <a:ext cx="6018662" cy="501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Sales </a:t>
            </a:r>
            <a:r>
              <a:rPr lang="en-US" dirty="0" err="1"/>
              <a:t>eCoupon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Successful Pilot Will Drive Wider Rollout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43" y="968991"/>
            <a:ext cx="862625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Exclusive Promotion To Inside Sales Rep To Help Them Close Business Or Initiate A Conversation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Key SKUs Selected By Merchandising Team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Provided 10 Unique Source Codes Each For A Product Category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Source Codes Are One-Time Use But Valid Through V64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Allows Inside Sales To Pick &amp; Choose Conversation Starter</a:t>
            </a:r>
          </a:p>
          <a:p>
            <a:pPr marL="342900" indent="-342900" algn="l">
              <a:buClrTx/>
              <a:buFont typeface="Wingdings" pitchFamily="2" charset="2"/>
              <a:buChar char="§"/>
            </a:pPr>
            <a:r>
              <a:rPr lang="en-US" sz="2400" dirty="0"/>
              <a:t>Product Knowledge Training Provided With Source Code To Drive A Differentiated Conversation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Ticket Category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Merchant Collaboration</a:t>
            </a:r>
          </a:p>
          <a:p>
            <a:r>
              <a:rPr lang="en-US" dirty="0"/>
              <a:t>Target Underperforming Accounts On Key Dollar Item Spend (Condensing Units, Water Heaters, Appliances)</a:t>
            </a:r>
          </a:p>
          <a:p>
            <a:r>
              <a:rPr lang="en-US" dirty="0"/>
              <a:t>Successful Program in 2013, Leverage Success To Improve Program in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Collaboration Builds Success Across Organization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Driving Force Of K&amp;B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391" y="1555848"/>
            <a:ext cx="7820167" cy="33547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Create </a:t>
            </a:r>
            <a:r>
              <a:rPr lang="en-US" sz="3200" b="1" dirty="0"/>
              <a:t>Excitement</a:t>
            </a:r>
            <a:r>
              <a:rPr lang="en-US" sz="3200" dirty="0"/>
              <a:t>  In A Mature, 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Often Overlooked Category To Win </a:t>
            </a:r>
          </a:p>
          <a:p>
            <a:pPr>
              <a:spcBef>
                <a:spcPts val="600"/>
              </a:spcBef>
            </a:pPr>
            <a:r>
              <a:rPr lang="en-US" sz="3200" b="1" dirty="0"/>
              <a:t>Mind-Share</a:t>
            </a:r>
            <a:r>
              <a:rPr lang="en-US" sz="3200" dirty="0"/>
              <a:t> With The Sales Force 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And </a:t>
            </a:r>
            <a:r>
              <a:rPr lang="en-US" sz="3200" b="1" dirty="0"/>
              <a:t>Differentiate</a:t>
            </a:r>
            <a:r>
              <a:rPr lang="en-US" sz="3200" dirty="0"/>
              <a:t> Our Offering 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Through  New Product Development, </a:t>
            </a:r>
            <a:r>
              <a:rPr lang="en-US" sz="3200" b="1" dirty="0"/>
              <a:t>Product Knowledge </a:t>
            </a:r>
            <a:r>
              <a:rPr lang="en-US" sz="3200" dirty="0"/>
              <a:t>And New Services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Mail Key SKUs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Targeted Opportunities To Drive Continued Success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Drain Cleaning: </a:t>
            </a:r>
            <a:r>
              <a:rPr lang="en-US" dirty="0" err="1"/>
              <a:t>Ridgid</a:t>
            </a:r>
            <a:r>
              <a:rPr lang="en-US" dirty="0"/>
              <a:t> Products, Zip-It, High-End Plungers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Toilets: Season’s New Platforms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Toilet &amp; Tank Repair: Drive Customers Off 400A Each And </a:t>
            </a:r>
            <a:r>
              <a:rPr lang="en-US" dirty="0" err="1"/>
              <a:t>Upsell</a:t>
            </a:r>
            <a:r>
              <a:rPr lang="en-US" dirty="0"/>
              <a:t> To Red Flappers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Toilet Seats: </a:t>
            </a:r>
            <a:r>
              <a:rPr lang="en-US" dirty="0" err="1"/>
              <a:t>Upsell</a:t>
            </a:r>
            <a:r>
              <a:rPr lang="en-US" dirty="0"/>
              <a:t> To Season’s From MW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Water Supply: MW Push To Connect Stop Valves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Water Heater Repair: Element/Thermostat Kits, MW Push To Connect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Public Washroom: Grab Bars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Aligning SKU Selection To Pricing Meeting Strategy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Claiming: Drive Incremental Sales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American Standard Builder and Plumber Program</a:t>
            </a:r>
          </a:p>
          <a:p>
            <a:r>
              <a:rPr lang="en-US" dirty="0"/>
              <a:t>Niagara Stealth Targets</a:t>
            </a:r>
          </a:p>
          <a:p>
            <a:r>
              <a:rPr lang="en-US" dirty="0"/>
              <a:t>Morton Salt Penetration Program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New Avenue For Creating Profitable Sales Growth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Wtr</a:t>
            </a:r>
            <a:r>
              <a:rPr lang="en-US" dirty="0"/>
              <a:t> </a:t>
            </a:r>
            <a:r>
              <a:rPr lang="en-US" dirty="0" err="1"/>
              <a:t>Htr</a:t>
            </a:r>
            <a:r>
              <a:rPr lang="en-US" dirty="0"/>
              <a:t> Install Opportunity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$370MM </a:t>
            </a:r>
            <a:r>
              <a:rPr lang="en-US" dirty="0" err="1"/>
              <a:t>Oppty</a:t>
            </a:r>
            <a:r>
              <a:rPr lang="en-US" dirty="0"/>
              <a:t> Before Execution Hair-Cuts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1" y="868241"/>
            <a:ext cx="7006704" cy="527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Season’s Toilet Opportunity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$7-8MM </a:t>
            </a:r>
            <a:r>
              <a:rPr lang="en-US" dirty="0" err="1"/>
              <a:t>Oppty</a:t>
            </a:r>
            <a:r>
              <a:rPr lang="en-US" dirty="0"/>
              <a:t> Before Execution Hair-Cuts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84" y="1187356"/>
            <a:ext cx="8452727" cy="35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$1.5MM </a:t>
            </a:r>
            <a:r>
              <a:rPr lang="en-US" dirty="0" err="1"/>
              <a:t>Oppty</a:t>
            </a:r>
            <a:r>
              <a:rPr lang="en-US" dirty="0"/>
              <a:t> Before Execution Hair-Cuts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529" y="987828"/>
            <a:ext cx="3997515" cy="48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 Cleaning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$2.5MM By Continuing The Accelerated Growth Rate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569" y="1132765"/>
            <a:ext cx="7528988" cy="262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Initiatives To Position Category For Future Success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25425" y="238125"/>
            <a:ext cx="81375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Executive Summary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1769" y="2065742"/>
            <a:ext cx="8893127" cy="833968"/>
            <a:chOff x="241769" y="1968589"/>
            <a:chExt cx="8893127" cy="833968"/>
          </a:xfrm>
        </p:grpSpPr>
        <p:sp>
          <p:nvSpPr>
            <p:cNvPr id="8" name="TextBox 7"/>
            <p:cNvSpPr txBox="1"/>
            <p:nvPr/>
          </p:nvSpPr>
          <p:spPr>
            <a:xfrm>
              <a:off x="241769" y="1968589"/>
              <a:ext cx="8893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spcBef>
                  <a:spcPts val="0"/>
                </a:spcBef>
                <a:buFont typeface="Wingdings" pitchFamily="2" charset="2"/>
                <a:buChar char="ü"/>
              </a:pPr>
              <a:r>
                <a:rPr lang="en-US" sz="1800" b="1" dirty="0"/>
                <a:t>Season’s Toilets #1 Brand Of Professional Property Managers ($8 Million LT)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563" y="2279337"/>
              <a:ext cx="42074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Complete Assortment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Unique Designs To Fit Needs Of Our Customers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9817" y="2279337"/>
              <a:ext cx="310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Complete Offering of Repair Parts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Specification Into Key Industries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1769" y="5082057"/>
            <a:ext cx="8893127" cy="1049412"/>
            <a:chOff x="241769" y="2885277"/>
            <a:chExt cx="8893127" cy="1049412"/>
          </a:xfrm>
        </p:grpSpPr>
        <p:sp>
          <p:nvSpPr>
            <p:cNvPr id="11" name="TextBox 10"/>
            <p:cNvSpPr txBox="1"/>
            <p:nvPr/>
          </p:nvSpPr>
          <p:spPr>
            <a:xfrm>
              <a:off x="241769" y="2885277"/>
              <a:ext cx="8893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spcBef>
                  <a:spcPts val="0"/>
                </a:spcBef>
                <a:buFont typeface="Wingdings" pitchFamily="2" charset="2"/>
                <a:buChar char="ü"/>
              </a:pPr>
              <a:r>
                <a:rPr lang="en-US" sz="1800" b="1" dirty="0"/>
                <a:t>Destination For DIY Bathroom Upgrade (Too Blue Ocean To Model)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5563" y="3196025"/>
              <a:ext cx="40004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Complete Offering From OPP to Premium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Field Level Support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Build PB Brand Focused On Ease-of-Install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29817" y="3196025"/>
              <a:ext cx="3211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Marketing To Convey DIY Message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b="1" dirty="0"/>
                <a:t>Install Services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1769" y="914400"/>
            <a:ext cx="8679767" cy="1051687"/>
            <a:chOff x="241769" y="914400"/>
            <a:chExt cx="8679767" cy="1051687"/>
          </a:xfrm>
        </p:grpSpPr>
        <p:sp>
          <p:nvSpPr>
            <p:cNvPr id="4" name="TextBox 3"/>
            <p:cNvSpPr txBox="1"/>
            <p:nvPr/>
          </p:nvSpPr>
          <p:spPr>
            <a:xfrm>
              <a:off x="241769" y="914400"/>
              <a:ext cx="8679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spcBef>
                  <a:spcPts val="0"/>
                </a:spcBef>
                <a:buFont typeface="Wingdings" pitchFamily="2" charset="2"/>
                <a:buChar char="ü"/>
              </a:pPr>
              <a:r>
                <a:rPr lang="en-US" sz="1800" b="1" dirty="0"/>
                <a:t>King Of Water Heating ($370 Million LT)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5563" y="1227423"/>
              <a:ext cx="241284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Best Brand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Market Competitive Price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In-Stock Product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22518" y="1227423"/>
              <a:ext cx="254268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Regional Product Nuances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Field Level Support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b="1" dirty="0"/>
                <a:t>Commercial Install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9747" y="1227423"/>
              <a:ext cx="25420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b="1" dirty="0"/>
                <a:t>Residential Install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Depth &amp; Breath of Water Heater Repair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769" y="4159808"/>
            <a:ext cx="8893127" cy="822596"/>
            <a:chOff x="241769" y="4006685"/>
            <a:chExt cx="8893127" cy="822596"/>
          </a:xfrm>
        </p:grpSpPr>
        <p:sp>
          <p:nvSpPr>
            <p:cNvPr id="18" name="TextBox 17"/>
            <p:cNvSpPr txBox="1"/>
            <p:nvPr/>
          </p:nvSpPr>
          <p:spPr>
            <a:xfrm>
              <a:off x="241769" y="4006685"/>
              <a:ext cx="8893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spcBef>
                  <a:spcPts val="0"/>
                </a:spcBef>
                <a:buFont typeface="Wingdings" pitchFamily="2" charset="2"/>
                <a:buChar char="ü"/>
              </a:pPr>
              <a:r>
                <a:rPr lang="en-US" sz="1800" b="1" dirty="0"/>
                <a:t>King Of Drain Cleaning ($500,000 LT)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563" y="4306061"/>
              <a:ext cx="3356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Multiple Brand Choices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Accessories Are Razor Blades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29817" y="4306061"/>
              <a:ext cx="2542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VSKU Programs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Educate On DIY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769" y="2999365"/>
            <a:ext cx="8893127" cy="1060788"/>
            <a:chOff x="241769" y="5046204"/>
            <a:chExt cx="8893127" cy="1060788"/>
          </a:xfrm>
        </p:grpSpPr>
        <p:sp>
          <p:nvSpPr>
            <p:cNvPr id="20" name="TextBox 19"/>
            <p:cNvSpPr txBox="1"/>
            <p:nvPr/>
          </p:nvSpPr>
          <p:spPr>
            <a:xfrm>
              <a:off x="505563" y="5368328"/>
              <a:ext cx="408958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Import Options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Up Sell to ½ HP Through Marketing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Expand Commercial SKUs via VSKU Program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1769" y="5046204"/>
              <a:ext cx="8893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 algn="l">
                <a:spcBef>
                  <a:spcPts val="0"/>
                </a:spcBef>
                <a:buFont typeface="Wingdings" pitchFamily="2" charset="2"/>
                <a:buChar char="ü"/>
              </a:pPr>
              <a:r>
                <a:rPr lang="en-US" sz="1800" b="1" dirty="0"/>
                <a:t>Enhance Profitability of Disposer Category ($1.5 Million LT)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29817" y="5368328"/>
              <a:ext cx="378635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Pack Size Change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Bundles With Sinks</a:t>
              </a:r>
            </a:p>
            <a:p>
              <a:pPr marL="225425" indent="-225425" algn="l">
                <a:spcBef>
                  <a:spcPts val="0"/>
                </a:spcBef>
                <a:buClrTx/>
                <a:buFont typeface="Wingdings" pitchFamily="2" charset="2"/>
                <a:buChar char="§"/>
              </a:pPr>
              <a:r>
                <a:rPr lang="en-US" sz="1400" dirty="0"/>
                <a:t>Drive Higher-End Disposers Into Non-MFA</a:t>
              </a: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8050"/>
            <a:ext cx="8693150" cy="5137908"/>
          </a:xfrm>
        </p:spPr>
        <p:txBody>
          <a:bodyPr/>
          <a:lstStyle/>
          <a:p>
            <a:pPr>
              <a:buClrTx/>
            </a:pPr>
            <a:r>
              <a:rPr lang="en-US" sz="1800" dirty="0"/>
              <a:t>Multiple Installation Opportunities (Water Heaters (in-progress), Toilets (specific MSA), Bathroom Fixtures (not started)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</a:pPr>
            <a:r>
              <a:rPr lang="en-US" sz="1800" dirty="0"/>
              <a:t>Target National Account Customers That “Build New” For Season’s Toilets (i.e. specify Seasons into MFA)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</a:pPr>
            <a:r>
              <a:rPr lang="en-US" sz="1800" dirty="0"/>
              <a:t>Partner With Other Merchant Teams (Faucets &amp; Fabrication) To Build Season’s Complete Bathroom Program (Toilets, Sinks, Vanities, Faucets, Showerheads, Bathtubs, Surrounds, Shower Doors, etc) To Help MFA Customers Standardize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</a:pPr>
            <a:r>
              <a:rPr lang="en-US" sz="1800" dirty="0"/>
              <a:t>Specification Team To Get Season’s Products Spec-</a:t>
            </a:r>
            <a:r>
              <a:rPr lang="en-US" sz="1800" dirty="0" err="1"/>
              <a:t>ed</a:t>
            </a:r>
            <a:r>
              <a:rPr lang="en-US" sz="1800" dirty="0"/>
              <a:t> Into HOSP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</a:pPr>
            <a:r>
              <a:rPr lang="en-US" sz="1800" dirty="0"/>
              <a:t>Rental Program For Drain Cleaning</a:t>
            </a:r>
          </a:p>
          <a:p>
            <a:pPr>
              <a:buClrTx/>
            </a:pPr>
            <a:endParaRPr lang="en-US" sz="1800" dirty="0"/>
          </a:p>
          <a:p>
            <a:pPr>
              <a:buClrTx/>
            </a:pPr>
            <a:r>
              <a:rPr lang="en-US" sz="1800" dirty="0"/>
              <a:t>“Subscribe &amp; Save” Program On Toilet &amp; Tank Repair, Water Filtration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Pushing The Limits Of FM Capabilities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Eliminate Noise To Increase Speed-to-Execution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25425" y="238125"/>
            <a:ext cx="81375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Process Improvements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218" y="914400"/>
            <a:ext cx="8679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1800" b="1" dirty="0"/>
              <a:t>Leverage Internal Partners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Allow </a:t>
            </a:r>
            <a:r>
              <a:rPr lang="en-US" sz="1800" dirty="0" err="1"/>
              <a:t>MerchOps</a:t>
            </a:r>
            <a:r>
              <a:rPr lang="en-US" sz="1800" dirty="0"/>
              <a:t> Team To Execute  As Much As Possible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Invest In Sales Support Partner To Eliminate FAR Noise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Vendor Product Training And Bi-Weekly Meetings Create Empowerment For Special Orders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Partnered With Billy Johnson’s Team To Deep-Dive On Warranty Programs To Create Empowerment For His Team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endParaRPr lang="en-US" sz="1800" b="1" dirty="0"/>
          </a:p>
          <a:p>
            <a:pPr algn="l">
              <a:spcBef>
                <a:spcPts val="0"/>
              </a:spcBef>
            </a:pPr>
            <a:r>
              <a:rPr lang="en-US" sz="1800" b="1" dirty="0"/>
              <a:t>Build Scale Into Everyday Processes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K&amp;B Promo Price File Improves Speed-To-Market On Quotes &amp; Creates Consistency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K&amp;B Promo Price File Improves SKU Selection Process For Marketing Pieces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To-Do Tracker Improves Time Management &amp; Task Prioritization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Gantt Chart To Improve Execution of Strategic Initiatives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SKU Setup Converted to Year Around Process</a:t>
            </a:r>
          </a:p>
          <a:p>
            <a:pPr marL="231775" indent="-231775" algn="l">
              <a:spcBef>
                <a:spcPts val="0"/>
              </a:spcBef>
              <a:buClrTx/>
              <a:buFont typeface="Wingdings" pitchFamily="2" charset="2"/>
              <a:buChar char="§"/>
            </a:pPr>
            <a:r>
              <a:rPr lang="en-US" sz="1800" dirty="0"/>
              <a:t>Divide &amp; Conquer </a:t>
            </a:r>
            <a:r>
              <a:rPr lang="en-US" sz="1800" dirty="0" err="1"/>
              <a:t>Merch</a:t>
            </a:r>
            <a:r>
              <a:rPr lang="en-US" sz="1800" dirty="0"/>
              <a:t> Plumbing Emails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800" dirty="0"/>
              <a:t>Dial-In Catalog, Dial-In Website, Dial-In Sales Force For Long-Term Success</a:t>
            </a: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5425" y="238125"/>
            <a:ext cx="6359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sz="2800" b="1" dirty="0">
                <a:solidFill>
                  <a:schemeClr val="accent1"/>
                </a:solidFill>
              </a:rPr>
              <a:t>Back-to-Basics</a:t>
            </a:r>
            <a:endParaRPr lang="en-US" sz="2000" b="1" dirty="0">
              <a:solidFill>
                <a:schemeClr val="hlink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984500" y="955675"/>
            <a:ext cx="0" cy="5038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029325" y="955675"/>
            <a:ext cx="0" cy="5038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546100" y="942152"/>
            <a:ext cx="2236788" cy="247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Catalog</a:t>
            </a: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3381375" y="942152"/>
            <a:ext cx="2236788" cy="247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Web</a:t>
            </a: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auto">
          <a:xfrm>
            <a:off x="6373813" y="942152"/>
            <a:ext cx="2236787" cy="2476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dirty="0">
                <a:solidFill>
                  <a:schemeClr val="bg1"/>
                </a:solidFill>
              </a:rPr>
              <a:t>Sales Force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219" y="1210018"/>
            <a:ext cx="2743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/>
              <a:t>Enhance Assortment For Shop Ability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b="1" dirty="0"/>
              <a:t> </a:t>
            </a:r>
            <a:r>
              <a:rPr lang="en-US" dirty="0"/>
              <a:t>Good/Better/Best Progressions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Adding More Solutions Selling SKUs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Emerging Vertical Focus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Buying Guides To Drive Behavior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Toilets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Public Washroom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Stop Valve/Supply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Drain Cleaning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Water Filtration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Water Heaters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  <a:p>
            <a:pPr algn="l">
              <a:spcBef>
                <a:spcPts val="0"/>
              </a:spcBef>
            </a:pPr>
            <a:r>
              <a:rPr lang="en-US" b="1" dirty="0"/>
              <a:t>Catalog Ad Pages To Showcase Strategic Vendor Partners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Foremost Shower Doors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Niagara Toilets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American Standard Toilets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Fluidmaster T&amp;T Repair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/>
              <a:t>Korky</a:t>
            </a:r>
            <a:r>
              <a:rPr lang="en-US" dirty="0"/>
              <a:t> T&amp;T Repair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 err="1"/>
              <a:t>Sharkbite</a:t>
            </a:r>
            <a:r>
              <a:rPr lang="en-US" dirty="0"/>
              <a:t> Push-to-Connect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General Wire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Bradford White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2039" y="1210018"/>
            <a:ext cx="274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/>
              <a:t>Data Scorecard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100% Perfect Short Descriptions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0 Missing Images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0.3% Parts with Videos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16.9% Parts with PDF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Filterable Attributes In Process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VSKU Program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10 Vendor Programs With Active Sales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$88,000 In GSAR @ 27 points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3 Vendor Programs In Process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Parts Warehouse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2 Vendor Programs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Landing Pages</a:t>
            </a:r>
          </a:p>
          <a:p>
            <a:pPr marL="231775" indent="-2317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Water Heaters</a:t>
            </a:r>
          </a:p>
          <a:p>
            <a:pPr marL="231775" indent="-2317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/>
              <a:t>PB Toilets w/XL Footprint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Additional Images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5 Images / SKU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 err="1"/>
              <a:t>eProcurement</a:t>
            </a:r>
            <a:r>
              <a:rPr lang="en-US" b="1" dirty="0"/>
              <a:t> Sites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How To Leverage Marketing Spots To Drive Category Sales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90187" y="1263944"/>
            <a:ext cx="274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1" dirty="0"/>
              <a:t>Make Product Knowledge A Year Around 24/7 Process, Not A Won &amp; Done At Sales Tradeshow</a:t>
            </a:r>
          </a:p>
          <a:p>
            <a:pPr algn="l">
              <a:spcBef>
                <a:spcPts val="0"/>
              </a:spcBef>
            </a:pPr>
            <a:endParaRPr lang="en-US" b="1" dirty="0"/>
          </a:p>
          <a:p>
            <a:pPr algn="l">
              <a:spcBef>
                <a:spcPts val="0"/>
              </a:spcBef>
            </a:pPr>
            <a:r>
              <a:rPr lang="en-US" b="1" dirty="0"/>
              <a:t>K&amp;B Quick Notes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Distributed To Sales Leadership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Posted on Sales Link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Presented On Market Walks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Monthly Conference Calls 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Inside Sales </a:t>
            </a:r>
            <a:r>
              <a:rPr lang="en-US" b="1" dirty="0" err="1"/>
              <a:t>eCoupon</a:t>
            </a:r>
            <a:r>
              <a:rPr lang="en-US" b="1" dirty="0"/>
              <a:t> Program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Program Initiated in 2014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10 Unique Source Codes For Each Product Category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K&amp;B On The Road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Mini-Trade Shows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Setting up Chicago</a:t>
            </a:r>
          </a:p>
          <a:p>
            <a:pPr marL="231775" indent="-231775" algn="l">
              <a:spcBef>
                <a:spcPts val="0"/>
              </a:spcBef>
            </a:pPr>
            <a:endParaRPr lang="en-US" dirty="0"/>
          </a:p>
          <a:p>
            <a:pPr marL="231775" indent="-231775" algn="l">
              <a:spcBef>
                <a:spcPts val="0"/>
              </a:spcBef>
            </a:pPr>
            <a:r>
              <a:rPr lang="en-US" b="1" dirty="0"/>
              <a:t>Leverage Maintenance Mania</a:t>
            </a:r>
          </a:p>
          <a:p>
            <a:pPr marL="231775" indent="-231775" algn="l">
              <a:spcBef>
                <a:spcPts val="0"/>
              </a:spcBef>
              <a:buFont typeface="Wingdings" pitchFamily="2" charset="2"/>
              <a:buChar char="§"/>
            </a:pPr>
            <a:r>
              <a:rPr lang="en-US" dirty="0"/>
              <a:t>How to Leverage Local MM Events to Drive Category Sales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Line/Desk Review (</a:t>
            </a:r>
            <a:r>
              <a:rPr lang="en-US" u="sng" dirty="0"/>
              <a:t>Major</a:t>
            </a:r>
            <a:r>
              <a:rPr lang="en-US" dirty="0"/>
              <a:t> Categories)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8365" y="973916"/>
          <a:ext cx="873456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Water Heaters</a:t>
                      </a:r>
                    </a:p>
                    <a:p>
                      <a:r>
                        <a:rPr lang="en-US" sz="1200" dirty="0"/>
                        <a:t>($45</a:t>
                      </a:r>
                      <a:r>
                        <a:rPr lang="en-US" sz="1200" baseline="0" dirty="0"/>
                        <a:t> MM Category)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Bradford</a:t>
                      </a:r>
                      <a:r>
                        <a:rPr lang="en-US" sz="1200" baseline="0" dirty="0"/>
                        <a:t> Conversion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 Program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Develop</a:t>
                      </a:r>
                      <a:r>
                        <a:rPr lang="en-US" sz="1200" baseline="0" dirty="0"/>
                        <a:t> Install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aseline="0" dirty="0"/>
                        <a:t>Fix Logistics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 Program 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Increase Install 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Legislative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Review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Water Heater Repair</a:t>
                      </a:r>
                    </a:p>
                    <a:p>
                      <a:r>
                        <a:rPr lang="en-US" sz="1200" dirty="0"/>
                        <a:t>($8MM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aseline="0" dirty="0"/>
                        <a:t>Marketing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aseline="0" dirty="0"/>
                        <a:t>Launch VSKU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Leverage To Drive </a:t>
                      </a:r>
                      <a:r>
                        <a:rPr lang="en-US" sz="1200" dirty="0" err="1"/>
                        <a:t>Wtr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Htr</a:t>
                      </a:r>
                      <a:r>
                        <a:rPr lang="en-US" sz="1200" dirty="0"/>
                        <a:t> Equipment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Expand VSKU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Destination for </a:t>
                      </a:r>
                      <a:r>
                        <a:rPr lang="en-US" sz="1200" dirty="0" err="1"/>
                        <a:t>Resi</a:t>
                      </a:r>
                      <a:r>
                        <a:rPr lang="en-US" sz="1200" baseline="0" dirty="0"/>
                        <a:t> &amp; </a:t>
                      </a:r>
                      <a:r>
                        <a:rPr lang="en-US" sz="1200" baseline="0" dirty="0" err="1"/>
                        <a:t>Comm</a:t>
                      </a:r>
                      <a:r>
                        <a:rPr lang="en-US" sz="1200" baseline="0" dirty="0"/>
                        <a:t> Repair Parts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Toilets</a:t>
                      </a:r>
                    </a:p>
                    <a:p>
                      <a:r>
                        <a:rPr lang="en-US" sz="1200" dirty="0"/>
                        <a:t>($23MM</a:t>
                      </a:r>
                      <a:r>
                        <a:rPr lang="en-US" sz="1200" baseline="0" dirty="0"/>
                        <a:t> Category)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Drive Program</a:t>
                      </a:r>
                    </a:p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Install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Branded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REVIEW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Increase Install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</a:t>
                      </a:r>
                      <a:r>
                        <a:rPr lang="en-US" sz="1200" baseline="0" dirty="0"/>
                        <a:t> Specifications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Drive Toward Season’s as #1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Toilet &amp; Tank Repair</a:t>
                      </a:r>
                    </a:p>
                    <a:p>
                      <a:r>
                        <a:rPr lang="en-US" sz="1200" dirty="0"/>
                        <a:t>($28MM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REVIEW (PB Flappers)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Expand PB SKUs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 Drive Program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Incorporate</a:t>
                      </a:r>
                      <a:r>
                        <a:rPr lang="en-US" sz="1200" baseline="0" dirty="0"/>
                        <a:t> Into PB Toilet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Expand</a:t>
                      </a:r>
                      <a:r>
                        <a:rPr lang="en-US" sz="1200" baseline="0" dirty="0"/>
                        <a:t> PB Program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Toilet Seats</a:t>
                      </a:r>
                    </a:p>
                    <a:p>
                      <a:r>
                        <a:rPr lang="en-US" sz="1200" dirty="0"/>
                        <a:t>($21MM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REVIEW (Wood Seats)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 PB Program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Integrate Into PB Toilet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Drive Specification of Season’s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Disposers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($36MM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Market ½ HP Upgrade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Launch VSKU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DI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b="1" dirty="0"/>
                        <a:t>REVIEW</a:t>
                      </a:r>
                      <a:r>
                        <a:rPr lang="en-US" sz="1200" b="1" baseline="0" dirty="0"/>
                        <a:t> MW</a:t>
                      </a:r>
                      <a:endParaRPr lang="en-US" sz="1200" b="1" dirty="0"/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½ HP Upgrade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Appliance</a:t>
                      </a:r>
                      <a:r>
                        <a:rPr lang="en-US" sz="1200" baseline="0" dirty="0"/>
                        <a:t> Bundle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Appliance Bundle</a:t>
                      </a:r>
                    </a:p>
                    <a:p>
                      <a:pPr marL="225425" marR="0" indent="-225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All</a:t>
                      </a:r>
                      <a:r>
                        <a:rPr lang="en-US" sz="1200" baseline="0" dirty="0"/>
                        <a:t> SKUs Visible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Bathroom Fixtures</a:t>
                      </a:r>
                    </a:p>
                    <a:p>
                      <a:r>
                        <a:rPr lang="en-US" sz="1200" dirty="0"/>
                        <a:t>($8MM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 Expanded Program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Develop</a:t>
                      </a:r>
                      <a:r>
                        <a:rPr lang="en-US" sz="1200" baseline="0" dirty="0"/>
                        <a:t> Install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Drive Program 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Increase Install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Drain Cleaning</a:t>
                      </a:r>
                    </a:p>
                    <a:p>
                      <a:r>
                        <a:rPr lang="en-US" sz="1200" dirty="0"/>
                        <a:t>($10MM 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Expand Line Up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Expand Line Up</a:t>
                      </a:r>
                    </a:p>
                    <a:p>
                      <a:pPr marL="231775" indent="-231775" algn="l">
                        <a:buFont typeface="Wingdings" pitchFamily="2" charset="2"/>
                        <a:buChar char="§"/>
                      </a:pPr>
                      <a:r>
                        <a:rPr lang="en-US" sz="1200" b="0" dirty="0"/>
                        <a:t>Leverage VSKU &amp; Parts Warehouse for Accessories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b="1" dirty="0"/>
                        <a:t>Branded</a:t>
                      </a:r>
                      <a:r>
                        <a:rPr lang="en-US" sz="1200" dirty="0"/>
                        <a:t> </a:t>
                      </a: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200" dirty="0"/>
                        <a:t>Rental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Opportunity in K&amp;B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Phase 1 (Complete): </a:t>
            </a:r>
            <a:r>
              <a:rPr lang="en-US" sz="1800" b="0" dirty="0"/>
              <a:t>Leverage DI to Take Significant Cost Out</a:t>
            </a:r>
          </a:p>
          <a:p>
            <a:endParaRPr lang="en-US" sz="1800" b="0" dirty="0"/>
          </a:p>
          <a:p>
            <a:r>
              <a:rPr lang="en-US" sz="1800" dirty="0"/>
              <a:t>Phase 2 (Near Complete): </a:t>
            </a:r>
            <a:r>
              <a:rPr lang="en-US" sz="1800" b="0" dirty="0"/>
              <a:t>Consolidate Key Categories To Strategic Trading Partners To Drive Efficient Purchasing, Bring Containers Deeper Into HD Supply DC Network, And Allow Importing Of Lower Volume SKUs</a:t>
            </a:r>
          </a:p>
          <a:p>
            <a:endParaRPr lang="en-US" sz="1800" b="0" dirty="0"/>
          </a:p>
          <a:p>
            <a:r>
              <a:rPr lang="en-US" sz="1800" dirty="0"/>
              <a:t>Phase 3 (In-Progress): </a:t>
            </a:r>
            <a:r>
              <a:rPr lang="en-US" sz="1800" b="0" dirty="0"/>
              <a:t>Leverage Factory-Level Relationships With Strategic Trading Partners To Build Scalable and Sustainable Import Program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0" dirty="0"/>
              <a:t>Green Dot Samples Held At HDS, Trading Partner &amp; Factory To Ensure Consistency Of Product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0" dirty="0"/>
              <a:t>In-China Warehousing To Create Step-Change Improvement In Lead-Time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0" dirty="0"/>
              <a:t>Warranty/Insurance Process Detailed &amp; Formalized</a:t>
            </a:r>
          </a:p>
          <a:p>
            <a:pPr lvl="2">
              <a:buFont typeface="Wingdings" pitchFamily="2" charset="2"/>
              <a:buChar char="ü"/>
            </a:pPr>
            <a:r>
              <a:rPr lang="en-US" sz="1800" b="0" dirty="0"/>
              <a:t>New SKUs Designed &amp; Engineered Exclusively For HD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Continued Evolution of Import Programs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Programs (</a:t>
            </a:r>
            <a:r>
              <a:rPr lang="en-US" u="sng" dirty="0"/>
              <a:t>Major</a:t>
            </a:r>
            <a:r>
              <a:rPr lang="en-US" dirty="0"/>
              <a:t> Categories)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Taking Importing To The Next Level Of Success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2958" y="888904"/>
          <a:ext cx="8652677" cy="496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9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Supply</a:t>
                      </a:r>
                      <a:r>
                        <a:rPr lang="en-US" sz="1200" baseline="0" dirty="0"/>
                        <a:t> Lines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dirty="0"/>
                        <a:t>Global</a:t>
                      </a:r>
                      <a:r>
                        <a:rPr lang="en-US" sz="1200" baseline="0" dirty="0"/>
                        <a:t> DES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200" dirty="0"/>
                        <a:t>Consolidated</a:t>
                      </a:r>
                      <a:r>
                        <a:rPr lang="en-US" sz="1200" baseline="0" dirty="0"/>
                        <a:t> Into Global DES Containers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69">
                <a:tc>
                  <a:txBody>
                    <a:bodyPr/>
                    <a:lstStyle/>
                    <a:p>
                      <a:r>
                        <a:rPr lang="en-US" sz="1200" dirty="0"/>
                        <a:t>Stop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REVIEW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dirty="0"/>
                        <a:t>Global 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Consolidated</a:t>
                      </a:r>
                      <a:r>
                        <a:rPr lang="en-US" sz="1200" baseline="0" dirty="0"/>
                        <a:t> Into Global DES Containers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Ball/Gate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REVIEW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Will Consolidate</a:t>
                      </a:r>
                      <a:r>
                        <a:rPr lang="en-US" sz="1200" baseline="0" dirty="0"/>
                        <a:t> With CSB Containers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072">
                <a:tc>
                  <a:txBody>
                    <a:bodyPr/>
                    <a:lstStyle/>
                    <a:p>
                      <a:r>
                        <a:rPr lang="en-US" sz="1200" dirty="0"/>
                        <a:t>Metal Tubular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Rides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242">
                <a:tc>
                  <a:txBody>
                    <a:bodyPr/>
                    <a:lstStyle/>
                    <a:p>
                      <a:r>
                        <a:rPr lang="en-US" sz="1200" dirty="0"/>
                        <a:t>Plastic Tubular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Will Consolidate</a:t>
                      </a:r>
                      <a:r>
                        <a:rPr lang="en-US" sz="1200" baseline="0" dirty="0"/>
                        <a:t> With CSB Containers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93">
                <a:tc>
                  <a:txBody>
                    <a:bodyPr/>
                    <a:lstStyle/>
                    <a:p>
                      <a:r>
                        <a:rPr lang="en-US" sz="1200" dirty="0"/>
                        <a:t>Push-to-Connect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dirty="0"/>
                        <a:t>CSB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Will Consolidate</a:t>
                      </a:r>
                      <a:r>
                        <a:rPr lang="en-US" sz="1200" baseline="0" dirty="0"/>
                        <a:t> With CSB Containers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Grab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Global 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None/>
                      </a:pPr>
                      <a:r>
                        <a:rPr lang="en-US" sz="1200" dirty="0"/>
                        <a:t>Will Consolidate With Global or CSB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18">
                <a:tc>
                  <a:txBody>
                    <a:bodyPr/>
                    <a:lstStyle/>
                    <a:p>
                      <a:r>
                        <a:rPr lang="en-US" sz="1200" dirty="0"/>
                        <a:t>Tub Waste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Howard</a:t>
                      </a:r>
                      <a:r>
                        <a:rPr lang="en-US" sz="1200" baseline="0" dirty="0"/>
                        <a:t> Berger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  <a:r>
                        <a:rPr lang="en-US" sz="1200" b="0" dirty="0"/>
                        <a:t>:</a:t>
                      </a:r>
                      <a:r>
                        <a:rPr lang="en-US" sz="1200" b="0" baseline="0" dirty="0"/>
                        <a:t> Awarded to Global DES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/>
                        <a:t>Consolidated Into Global DES Containers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971">
                <a:tc>
                  <a:txBody>
                    <a:bodyPr/>
                    <a:lstStyle/>
                    <a:p>
                      <a:r>
                        <a:rPr lang="en-US" sz="1200" dirty="0"/>
                        <a:t>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Direct</a:t>
                      </a:r>
                      <a:r>
                        <a:rPr lang="en-US" sz="1200" b="0" baseline="0" dirty="0"/>
                        <a:t> Sourcing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Rides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Toilet Seats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Foremost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marR="0" indent="-2317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dirty="0"/>
                        <a:t>Rides Alone</a:t>
                      </a:r>
                      <a:r>
                        <a:rPr lang="en-US" sz="1200" b="0" baseline="0" dirty="0"/>
                        <a:t> (Volume Large Enough)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376">
                <a:tc>
                  <a:txBody>
                    <a:bodyPr/>
                    <a:lstStyle/>
                    <a:p>
                      <a:r>
                        <a:rPr lang="en-US" sz="1200" dirty="0"/>
                        <a:t>Flexible Fittings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REVIEW: </a:t>
                      </a:r>
                      <a:r>
                        <a:rPr lang="en-US" sz="1200" b="0" dirty="0"/>
                        <a:t>Likely Award to Global DES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/>
                        <a:t>Will Consolidate Into Global DES Containers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919">
                <a:tc>
                  <a:txBody>
                    <a:bodyPr/>
                    <a:lstStyle/>
                    <a:p>
                      <a:r>
                        <a:rPr lang="en-US" sz="1200" dirty="0"/>
                        <a:t>Sink Strainers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China Sourcing:</a:t>
                      </a:r>
                      <a:r>
                        <a:rPr lang="en-US" sz="1200" b="0" baseline="0" dirty="0"/>
                        <a:t> </a:t>
                      </a:r>
                      <a:r>
                        <a:rPr lang="en-US" sz="1200" b="0" dirty="0" err="1"/>
                        <a:t>Sendoe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/>
                        <a:t>Rides Alone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Pipe</a:t>
                      </a:r>
                      <a:r>
                        <a:rPr lang="en-US" sz="1200" baseline="0" dirty="0"/>
                        <a:t> Fittings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Review?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/>
                        <a:t>Needs To Be Reviewed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Pumps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 algn="ctr">
                        <a:buFont typeface="Wingdings" pitchFamily="2" charset="2"/>
                        <a:buNone/>
                      </a:pPr>
                      <a:r>
                        <a:rPr lang="en-US" sz="1200" b="1" dirty="0"/>
                        <a:t>REVIEW</a:t>
                      </a:r>
                    </a:p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China Sourcing: GP Enterprises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itchFamily="2" charset="2"/>
                        <a:buNone/>
                      </a:pPr>
                      <a:r>
                        <a:rPr lang="en-US" sz="1200" b="0" dirty="0"/>
                        <a:t>Execute Domestic</a:t>
                      </a:r>
                      <a:r>
                        <a:rPr lang="en-US" sz="1200" b="0" baseline="0" dirty="0"/>
                        <a:t> To Import Transition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0" dirty="0"/>
                        <a:t>Rides</a:t>
                      </a:r>
                      <a:r>
                        <a:rPr lang="en-US" sz="1200" b="0" baseline="0" dirty="0"/>
                        <a:t> Alone</a:t>
                      </a:r>
                      <a:endParaRPr lang="en-US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SFM PowerPoint Template">
  <a:themeElements>
    <a:clrScheme name="">
      <a:dk1>
        <a:srgbClr val="000000"/>
      </a:dk1>
      <a:lt1>
        <a:srgbClr val="FFFFFF"/>
      </a:lt1>
      <a:dk2>
        <a:srgbClr val="005EAA"/>
      </a:dk2>
      <a:lt2>
        <a:srgbClr val="7E878E"/>
      </a:lt2>
      <a:accent1>
        <a:srgbClr val="FECD33"/>
      </a:accent1>
      <a:accent2>
        <a:srgbClr val="00ABBC"/>
      </a:accent2>
      <a:accent3>
        <a:srgbClr val="FFFFFF"/>
      </a:accent3>
      <a:accent4>
        <a:srgbClr val="000000"/>
      </a:accent4>
      <a:accent5>
        <a:srgbClr val="FEE3AD"/>
      </a:accent5>
      <a:accent6>
        <a:srgbClr val="009BAA"/>
      </a:accent6>
      <a:hlink>
        <a:srgbClr val="B12216"/>
      </a:hlink>
      <a:folHlink>
        <a:srgbClr val="ED1C2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Times" pitchFamily="18" charset="0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7013" marR="0" indent="-227013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 typeface="Times" pitchFamily="18" charset="0"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8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7E878E"/>
        </a:lt2>
        <a:accent1>
          <a:srgbClr val="FECD33"/>
        </a:accent1>
        <a:accent2>
          <a:srgbClr val="005EAA"/>
        </a:accent2>
        <a:accent3>
          <a:srgbClr val="FFFFFF"/>
        </a:accent3>
        <a:accent4>
          <a:srgbClr val="000000"/>
        </a:accent4>
        <a:accent5>
          <a:srgbClr val="FEE3AD"/>
        </a:accent5>
        <a:accent6>
          <a:srgbClr val="00549A"/>
        </a:accent6>
        <a:hlink>
          <a:srgbClr val="00ABBC"/>
        </a:hlink>
        <a:folHlink>
          <a:srgbClr val="B12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D7FA47375464A85F4B49C1E6A260F" ma:contentTypeVersion="0" ma:contentTypeDescription="Create a new document." ma:contentTypeScope="" ma:versionID="71445c5f1e34221fb5d2df065c0434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6df163cc13d43168131637998db79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Audienc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B826BF-EA76-4EB5-819F-5A66C37EE06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4E39BF2-564F-4A21-860F-B15B4F13399E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D7990D6-4044-452E-BA13-CD87E5267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CA9B60C4-AB00-47C2-8E18-C576F90C7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HDSFM PowerPoint Template</Template>
  <TotalTime>748</TotalTime>
  <Words>1873</Words>
  <Application>Microsoft Macintosh PowerPoint</Application>
  <PresentationFormat>On-screen Show (4:3)</PresentationFormat>
  <Paragraphs>409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</vt:lpstr>
      <vt:lpstr>Times New Roman</vt:lpstr>
      <vt:lpstr>Wingdings</vt:lpstr>
      <vt:lpstr>HDSFM PowerPoint Template</vt:lpstr>
      <vt:lpstr>K&amp;B Category Strategy</vt:lpstr>
      <vt:lpstr>Mission Statement</vt:lpstr>
      <vt:lpstr>PowerPoint Presentation</vt:lpstr>
      <vt:lpstr>Long-Term Initiatives</vt:lpstr>
      <vt:lpstr>PowerPoint Presentation</vt:lpstr>
      <vt:lpstr>PowerPoint Presentation</vt:lpstr>
      <vt:lpstr>Line/Desk Review (Major Categories) </vt:lpstr>
      <vt:lpstr>Import Opportunity in K&amp;B</vt:lpstr>
      <vt:lpstr>Import Programs (Major Categories)</vt:lpstr>
      <vt:lpstr>Driving Sales</vt:lpstr>
      <vt:lpstr>K&amp;B Quick Notes Webinars</vt:lpstr>
      <vt:lpstr>Micro-Market Strategies</vt:lpstr>
      <vt:lpstr>K&amp;B Road Show</vt:lpstr>
      <vt:lpstr>Water Heater Industry Captains</vt:lpstr>
      <vt:lpstr>Industry Specific Penetration  </vt:lpstr>
      <vt:lpstr>National Account Penetration </vt:lpstr>
      <vt:lpstr>Time Line</vt:lpstr>
      <vt:lpstr>Inside Sales eCoupon</vt:lpstr>
      <vt:lpstr>Big Ticket Category Sales</vt:lpstr>
      <vt:lpstr>Direct Mail Key SKUs</vt:lpstr>
      <vt:lpstr>Claiming: Drive Incremental Sales</vt:lpstr>
      <vt:lpstr>Appendix</vt:lpstr>
      <vt:lpstr>Wtr Htr Install Opportunity</vt:lpstr>
      <vt:lpstr>Season’s Toilet Opportunity</vt:lpstr>
      <vt:lpstr>Disposers</vt:lpstr>
      <vt:lpstr>Drain Cleaning</vt:lpstr>
    </vt:vector>
  </TitlesOfParts>
  <Company>HDSupply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K&amp;B Category Strategy</dc:title>
  <dc:subject>Template - Nov 06</dc:subject>
  <dc:creator>HDSupply</dc:creator>
  <cp:lastModifiedBy>Woodbury Roland</cp:lastModifiedBy>
  <cp:revision>63</cp:revision>
  <cp:lastPrinted>2007-03-15T19:23:43Z</cp:lastPrinted>
  <dcterms:created xsi:type="dcterms:W3CDTF">2014-05-14T19:25:24Z</dcterms:created>
  <dcterms:modified xsi:type="dcterms:W3CDTF">2025-03-04T20:39:38Z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